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4" r:id="rId15"/>
    <p:sldId id="265" r:id="rId16"/>
    <p:sldId id="266" r:id="rId17"/>
    <p:sldId id="275" r:id="rId18"/>
    <p:sldId id="271" r:id="rId19"/>
    <p:sldId id="276" r:id="rId20"/>
    <p:sldId id="277" r:id="rId21"/>
    <p:sldId id="278" r:id="rId22"/>
    <p:sldId id="280" r:id="rId23"/>
    <p:sldId id="279" r:id="rId24"/>
    <p:sldId id="299" r:id="rId25"/>
    <p:sldId id="282" r:id="rId26"/>
    <p:sldId id="298" r:id="rId27"/>
    <p:sldId id="284" r:id="rId28"/>
    <p:sldId id="281" r:id="rId29"/>
    <p:sldId id="283" r:id="rId30"/>
    <p:sldId id="285" r:id="rId31"/>
    <p:sldId id="286" r:id="rId32"/>
    <p:sldId id="287" r:id="rId33"/>
    <p:sldId id="288" r:id="rId34"/>
    <p:sldId id="292" r:id="rId35"/>
    <p:sldId id="293" r:id="rId36"/>
    <p:sldId id="294" r:id="rId37"/>
    <p:sldId id="289" r:id="rId38"/>
    <p:sldId id="290" r:id="rId39"/>
    <p:sldId id="291" r:id="rId40"/>
    <p:sldId id="295" r:id="rId41"/>
    <p:sldId id="297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6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5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1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0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30BCB-05C4-F145-9ACE-96B30BB5E2D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2711-FD48-C74E-8444-FAD39EF10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Department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Statistics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Operations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Research</a:t>
            </a:r>
          </a:p>
          <a:p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UNC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-Chapel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Hill</a:t>
            </a:r>
            <a:r>
              <a:rPr lang="zh-CN" alt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Scale Batch Effect Model</a:t>
            </a:r>
            <a:endParaRPr lang="en-US" dirty="0"/>
          </a:p>
        </p:txBody>
      </p:sp>
      <p:pic>
        <p:nvPicPr>
          <p:cNvPr id="6" name="Content Placeholder 5" descr="Screen Shot 2015-09-23 at 12.25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51" r="-30651"/>
          <a:stretch>
            <a:fillRect/>
          </a:stretch>
        </p:blipFill>
        <p:spPr>
          <a:xfrm>
            <a:off x="-588562" y="1208185"/>
            <a:ext cx="9988166" cy="5493107"/>
          </a:xfrm>
        </p:spPr>
      </p:pic>
    </p:spTree>
    <p:extLst>
      <p:ext uri="{BB962C8B-B14F-4D97-AF65-F5344CB8AC3E}">
        <p14:creationId xmlns:p14="http://schemas.microsoft.com/office/powerpoint/2010/main" val="304440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α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2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α</a:t>
            </a:r>
            <a:r>
              <a:rPr lang="en-US" altLang="zh-CN" baseline="-25000" dirty="0" smtClean="0"/>
              <a:t>2 </a:t>
            </a:r>
            <a:r>
              <a:rPr lang="en-US" altLang="zh-CN" dirty="0"/>
              <a:t>= -</a:t>
            </a:r>
            <a:r>
              <a:rPr lang="en-US" altLang="zh-CN" dirty="0" smtClean="0"/>
              <a:t>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</a:t>
            </a:r>
          </a:p>
          <a:p>
            <a:pPr lvl="1"/>
            <a:r>
              <a:rPr lang="en-US" altLang="zh-CN" dirty="0" smtClean="0"/>
              <a:t>Additive Effect</a:t>
            </a:r>
          </a:p>
          <a:p>
            <a:pPr lvl="2"/>
            <a:r>
              <a:rPr lang="en-US" dirty="0" smtClean="0"/>
              <a:t>Batch 1: β</a:t>
            </a:r>
            <a:r>
              <a:rPr lang="en-US" baseline="-25000" dirty="0" smtClean="0"/>
              <a:t>1 </a:t>
            </a:r>
            <a:r>
              <a:rPr lang="en-US" dirty="0" smtClean="0"/>
              <a:t>= 2</a:t>
            </a:r>
            <a:endParaRPr lang="en-US" altLang="zh-CN" dirty="0" smtClean="0"/>
          </a:p>
          <a:p>
            <a:pPr lvl="2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 smtClean="0"/>
              <a:t>β</a:t>
            </a:r>
            <a:r>
              <a:rPr lang="en-US" baseline="-25000" dirty="0" smtClean="0"/>
              <a:t>2 </a:t>
            </a:r>
            <a:r>
              <a:rPr lang="en-US"/>
              <a:t>= </a:t>
            </a:r>
            <a:r>
              <a:rPr lang="en-US" smtClean="0"/>
              <a:t>-2</a:t>
            </a:r>
            <a:endParaRPr lang="en-US" altLang="zh-CN" dirty="0"/>
          </a:p>
          <a:p>
            <a:pPr lvl="1"/>
            <a:r>
              <a:rPr lang="en-US" altLang="zh-CN" dirty="0" smtClean="0"/>
              <a:t>Multiplicative </a:t>
            </a:r>
            <a:r>
              <a:rPr lang="en-US" altLang="zh-CN" dirty="0"/>
              <a:t>Effect</a:t>
            </a:r>
          </a:p>
          <a:p>
            <a:pPr lvl="2"/>
            <a:r>
              <a:rPr lang="en-US" dirty="0"/>
              <a:t>Batch 1: </a:t>
            </a:r>
            <a:r>
              <a:rPr lang="en-US" dirty="0" smtClean="0"/>
              <a:t>δ</a:t>
            </a:r>
            <a:r>
              <a:rPr lang="en-US" baseline="-25000" dirty="0" smtClean="0"/>
              <a:t>1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altLang="zh-CN" dirty="0"/>
          </a:p>
          <a:p>
            <a:pPr lvl="2"/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 smtClean="0"/>
              <a:t>2: δ</a:t>
            </a:r>
            <a:r>
              <a:rPr lang="en-US" baseline="-25000" dirty="0" smtClean="0"/>
              <a:t>2 </a:t>
            </a:r>
            <a:r>
              <a:rPr lang="en-US" dirty="0"/>
              <a:t>= </a:t>
            </a:r>
            <a:r>
              <a:rPr lang="en-US" dirty="0" smtClean="0"/>
              <a:t>2</a:t>
            </a:r>
            <a:endParaRPr lang="en-US" altLang="zh-CN" dirty="0" smtClean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5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Simulation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 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shrink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SVA can identify the surrogate variable in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en-US" dirty="0" smtClean="0"/>
              <a:t> Case I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6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Simulation:</a:t>
            </a:r>
            <a:br>
              <a:rPr lang="en-US" altLang="zh-CN" dirty="0" smtClean="0"/>
            </a:br>
            <a:r>
              <a:rPr lang="en-US" altLang="zh-CN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Multiplicative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heteroscedasticity</a:t>
            </a:r>
            <a:r>
              <a:rPr lang="en-US" altLang="zh-CN" dirty="0" smtClean="0"/>
              <a:t>.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</a:t>
            </a:r>
            <a:r>
              <a:rPr lang="zh-CN" altLang="en-US" dirty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vector:</a:t>
            </a:r>
            <a:endParaRPr lang="en-US" dirty="0"/>
          </a:p>
        </p:txBody>
      </p:sp>
      <p:pic>
        <p:nvPicPr>
          <p:cNvPr id="4" name="Picture 3" descr="Screen Shot 2015-10-13 at 10.2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9" y="2539999"/>
            <a:ext cx="6531723" cy="25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7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 Y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BV</a:t>
            </a:r>
            <a:endParaRPr lang="en-US" dirty="0"/>
          </a:p>
        </p:txBody>
      </p:sp>
      <p:pic>
        <p:nvPicPr>
          <p:cNvPr id="3" name="Picture 2" descr="angle_y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69" y="1219296"/>
            <a:ext cx="5657528" cy="56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Angle Analysis: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angle_sv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86" y="1234833"/>
            <a:ext cx="5623167" cy="56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2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SVA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BV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corners:</a:t>
            </a:r>
          </a:p>
          <a:p>
            <a:pPr lvl="1"/>
            <a:r>
              <a:rPr lang="en-US" altLang="zh-CN" dirty="0" smtClean="0"/>
              <a:t>(0,0)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(1,1):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</a:p>
          <a:p>
            <a:pPr lvl="1"/>
            <a:r>
              <a:rPr lang="en-US" altLang="zh-CN" dirty="0" smtClean="0"/>
              <a:t>(1,0): Batch Effects and Class Effects are the same.</a:t>
            </a:r>
          </a:p>
          <a:p>
            <a:pPr lvl="1"/>
            <a:r>
              <a:rPr lang="en-US" altLang="zh-CN" dirty="0" smtClean="0"/>
              <a:t>(0,1): Batch Effects and Class Effects are the opposite. </a:t>
            </a:r>
            <a:endParaRPr lang="en-US" dirty="0" smtClean="0"/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 unbalanced additive batch effect.</a:t>
            </a:r>
          </a:p>
          <a:p>
            <a:r>
              <a:rPr lang="en-US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 </a:t>
            </a:r>
          </a:p>
          <a:p>
            <a:r>
              <a:rPr lang="en-US" dirty="0" smtClean="0"/>
              <a:t>The behavior of SVA along the line x + y = 1 is not continuous.</a:t>
            </a:r>
          </a:p>
          <a:p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corner.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2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BV</a:t>
            </a:r>
            <a:endParaRPr lang="en-US" dirty="0"/>
          </a:p>
        </p:txBody>
      </p:sp>
      <p:pic>
        <p:nvPicPr>
          <p:cNvPr id="4" name="Picture 3" descr="Screen Shot 2015-10-13 at 10.2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69" y="2530603"/>
            <a:ext cx="4635500" cy="186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8793" y="1880486"/>
            <a:ext cx="504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Ignoring the 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Angle Analysis: PC1 </a:t>
            </a:r>
            <a:r>
              <a:rPr lang="en-US" sz="3200" dirty="0" err="1"/>
              <a:t>vs</a:t>
            </a:r>
            <a:r>
              <a:rPr lang="en-US" sz="3200" dirty="0"/>
              <a:t> </a:t>
            </a:r>
            <a:r>
              <a:rPr lang="en-US" sz="3200" dirty="0" smtClean="0"/>
              <a:t>BV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(no noise 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theory)</a:t>
            </a:r>
            <a:endParaRPr lang="en-US" sz="3200" dirty="0"/>
          </a:p>
        </p:txBody>
      </p:sp>
      <p:pic>
        <p:nvPicPr>
          <p:cNvPr id="3" name="Picture 2" descr="angle_pc1_b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02" y="1220666"/>
            <a:ext cx="5661115" cy="56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overall goal of SVA is to provide a more accurate and reproducible parsing of signal and noise in the analysis of an expression study when Expression Heterogeneity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dirty="0" smtClean="0"/>
              <a:t>EH</a:t>
            </a:r>
            <a:r>
              <a:rPr lang="en-US" altLang="zh-CN" dirty="0" smtClean="0"/>
              <a:t>)</a:t>
            </a:r>
            <a:r>
              <a:rPr lang="en-US" dirty="0" smtClean="0"/>
              <a:t> is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BV(simulation)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 descr="angle_bv_p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24" y="1166194"/>
            <a:ext cx="5706666" cy="57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Comments: PC1 </a:t>
            </a:r>
            <a:r>
              <a:rPr lang="en-US" dirty="0" err="1" smtClean="0"/>
              <a:t>vs</a:t>
            </a:r>
            <a:r>
              <a:rPr lang="en-US" dirty="0" smtClean="0"/>
              <a:t>  BV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is 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additive batch 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continuous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Analysis: SV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PC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PC1.</a:t>
            </a:r>
          </a:p>
          <a:p>
            <a:r>
              <a:rPr lang="en-US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</a:t>
            </a:r>
            <a:r>
              <a:rPr lang="zh-CN" altLang="en-US" dirty="0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PC1.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3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PC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4" name="Picture 3" descr="angle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79" y="1185333"/>
            <a:ext cx="5681129" cy="56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zh-CN" altLang="en-US" dirty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PC1</a:t>
            </a:r>
            <a:endParaRPr lang="en-US" dirty="0"/>
          </a:p>
        </p:txBody>
      </p:sp>
      <p:pic>
        <p:nvPicPr>
          <p:cNvPr id="3" name="Picture 2" descr="comp_sv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69" y="1364785"/>
            <a:ext cx="5448664" cy="54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Analysis: PC1 and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effects.</a:t>
            </a:r>
          </a:p>
          <a:p>
            <a:r>
              <a:rPr lang="en-US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SV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cor</a:t>
            </a:r>
            <a:r>
              <a:rPr lang="en-US" altLang="zh-CN" dirty="0" smtClean="0"/>
              <a:t>(PC1,</a:t>
            </a:r>
            <a:r>
              <a:rPr lang="zh-CN" altLang="en-US" dirty="0" smtClean="0"/>
              <a:t> </a:t>
            </a:r>
            <a:r>
              <a:rPr lang="en-US" altLang="zh-CN" dirty="0"/>
              <a:t>x)</a:t>
            </a:r>
            <a:r>
              <a:rPr lang="zh-CN" altLang="en-US" dirty="0"/>
              <a:t> </a:t>
            </a:r>
            <a:r>
              <a:rPr lang="zh-CN" altLang="en-US" dirty="0" smtClean="0"/>
              <a:t>≠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(Without Noise In Theory)</a:t>
            </a:r>
          </a:p>
        </p:txBody>
      </p:sp>
      <p:pic>
        <p:nvPicPr>
          <p:cNvPr id="6" name="Content Placeholder 5" descr="Screen Shot 2015-10-28 at 12.25.3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682" b="-43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174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Angle Analysis: PC1 </a:t>
            </a:r>
            <a:r>
              <a:rPr lang="en-US" sz="2800" dirty="0" err="1"/>
              <a:t>vs</a:t>
            </a:r>
            <a:r>
              <a:rPr lang="en-US" sz="2800" dirty="0"/>
              <a:t> X </a:t>
            </a:r>
            <a:r>
              <a:rPr lang="en-US" sz="2800" dirty="0" smtClean="0"/>
              <a:t>(Without Noise In Theory)</a:t>
            </a:r>
            <a:endParaRPr lang="en-US" sz="2800" dirty="0"/>
          </a:p>
        </p:txBody>
      </p:sp>
      <p:pic>
        <p:nvPicPr>
          <p:cNvPr id="5" name="Picture 4" descr="angle_pc1_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33" y="1269854"/>
            <a:ext cx="5588145" cy="558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3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Angle Analysis: PC1 </a:t>
            </a:r>
            <a:r>
              <a:rPr lang="en-US" dirty="0" err="1" smtClean="0"/>
              <a:t>vs</a:t>
            </a:r>
            <a:r>
              <a:rPr lang="en-US" dirty="0" smtClean="0"/>
              <a:t> X (In Simulation)</a:t>
            </a:r>
            <a:endParaRPr lang="en-US" dirty="0"/>
          </a:p>
        </p:txBody>
      </p:sp>
      <p:pic>
        <p:nvPicPr>
          <p:cNvPr id="3" name="Picture 2" descr="angle_x_pc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70" y="1286645"/>
            <a:ext cx="5590180" cy="5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Comment: </a:t>
            </a:r>
            <a:r>
              <a:rPr lang="en-US" dirty="0"/>
              <a:t>PC1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/>
              <a:t>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PC1 has more correlation with X at the left upper corner.</a:t>
            </a:r>
          </a:p>
          <a:p>
            <a:r>
              <a:rPr lang="en-US" dirty="0" smtClean="0"/>
              <a:t>This explains why the behavior of SVA is asymmetric about the line π</a:t>
            </a:r>
            <a:r>
              <a:rPr lang="en-US" altLang="zh-CN" baseline="-25000" dirty="0" smtClean="0"/>
              <a:t>1</a:t>
            </a:r>
            <a:r>
              <a:rPr lang="en-US" dirty="0" smtClean="0"/>
              <a:t> = π</a:t>
            </a:r>
            <a:r>
              <a:rPr lang="en-US" altLang="zh-CN" baseline="-25000" dirty="0" smtClean="0"/>
              <a:t>2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6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Surrogate Variable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Detect the surrogate variable</a:t>
            </a:r>
          </a:p>
          <a:p>
            <a:pPr lvl="1"/>
            <a:r>
              <a:rPr lang="en-US" dirty="0" smtClean="0"/>
              <a:t> Remove the signal due to the primary variable of interest to obtain a residual expression matrix.</a:t>
            </a:r>
          </a:p>
          <a:p>
            <a:pPr lvl="1"/>
            <a:r>
              <a:rPr lang="en-US" dirty="0" smtClean="0"/>
              <a:t>Apply a decomposition to the residual expression matrix to identify signatures of EH.</a:t>
            </a:r>
          </a:p>
          <a:p>
            <a:pPr lvl="1"/>
            <a:r>
              <a:rPr lang="en-US" dirty="0" smtClean="0"/>
              <a:t>Use a statistical test to determine the singular vectors that represent significantly more variation than would be expected by chance.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46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?</a:t>
            </a:r>
          </a:p>
          <a:p>
            <a:r>
              <a:rPr lang="en-US" dirty="0" smtClean="0"/>
              <a:t>Visualize the vector in the row space along the line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altLang="zh-CN" dirty="0" smtClean="0"/>
              <a:t>+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en-US" altLang="zh-CN" dirty="0" smtClean="0"/>
              <a:t>=1.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</a:t>
            </a:r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0.1,</a:t>
            </a:r>
            <a:r>
              <a:rPr lang="zh-CN" altLang="en-US" dirty="0" smtClean="0"/>
              <a:t> </a:t>
            </a:r>
            <a:r>
              <a:rPr lang="en-US" dirty="0" smtClean="0"/>
              <a:t> π</a:t>
            </a:r>
            <a:r>
              <a:rPr lang="en-US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4" cy="4788944"/>
          </a:xfrm>
          <a:prstGeom prst="rect">
            <a:avLst/>
          </a:prstGeom>
        </p:spPr>
      </p:pic>
      <p:pic>
        <p:nvPicPr>
          <p:cNvPr id="4" name="Picture 3" descr="gg1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48" y="1840456"/>
            <a:ext cx="4788944" cy="47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0.1,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4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042"/>
            <a:ext cx="4721358" cy="4721358"/>
          </a:xfrm>
          <a:prstGeom prst="rect">
            <a:avLst/>
          </a:prstGeom>
        </p:spPr>
      </p:pic>
      <p:pic>
        <p:nvPicPr>
          <p:cNvPr id="4" name="Picture 3" descr="g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642" y="1908042"/>
            <a:ext cx="4721358" cy="47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8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1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895670"/>
            <a:ext cx="4564331" cy="4564331"/>
          </a:xfrm>
          <a:prstGeom prst="rect">
            <a:avLst/>
          </a:prstGeom>
        </p:spPr>
      </p:pic>
      <p:pic>
        <p:nvPicPr>
          <p:cNvPr id="4" name="Picture 3" descr="gg4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8" y="1895670"/>
            <a:ext cx="4564331" cy="4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0.5,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0.5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3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220"/>
            <a:ext cx="4936180" cy="4936180"/>
          </a:xfrm>
          <a:prstGeom prst="rect">
            <a:avLst/>
          </a:prstGeom>
        </p:spPr>
      </p:pic>
      <p:pic>
        <p:nvPicPr>
          <p:cNvPr id="4" name="Picture 3" descr="g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94" y="1693220"/>
            <a:ext cx="4936180" cy="49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5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6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074"/>
            <a:ext cx="4715325" cy="4715325"/>
          </a:xfrm>
          <a:prstGeom prst="rect">
            <a:avLst/>
          </a:prstGeom>
        </p:spPr>
      </p:pic>
      <p:pic>
        <p:nvPicPr>
          <p:cNvPr id="5" name="Picture 4" descr="gg6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4" y="1894236"/>
            <a:ext cx="4735164" cy="47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2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0.5,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0.5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3" name="Picture 2" descr="gg3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" y="2061311"/>
            <a:ext cx="4568088" cy="4568088"/>
          </a:xfrm>
          <a:prstGeom prst="rect">
            <a:avLst/>
          </a:prstGeom>
        </p:spPr>
      </p:pic>
      <p:pic>
        <p:nvPicPr>
          <p:cNvPr id="5" name="Picture 4" descr="gg6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10" y="2061310"/>
            <a:ext cx="4568089" cy="45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9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</a:t>
            </a:r>
            <a:r>
              <a:rPr lang="zh-CN" altLang="zh-CN" dirty="0"/>
              <a:t>1</a:t>
            </a:r>
            <a:endParaRPr lang="en-US" dirty="0"/>
          </a:p>
        </p:txBody>
      </p:sp>
      <p:pic>
        <p:nvPicPr>
          <p:cNvPr id="3" name="Picture 2" descr="g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814"/>
            <a:ext cx="4711569" cy="4711569"/>
          </a:xfrm>
          <a:prstGeom prst="rect">
            <a:avLst/>
          </a:prstGeom>
        </p:spPr>
      </p:pic>
      <p:pic>
        <p:nvPicPr>
          <p:cNvPr id="4" name="Picture 3" descr="g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34" y="1674814"/>
            <a:ext cx="4711569" cy="47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zh-CN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0.1</a:t>
            </a:r>
            <a:r>
              <a:rPr lang="zh-CN" altLang="en-US" baseline="-25000" dirty="0" smtClean="0"/>
              <a:t> </a:t>
            </a:r>
            <a:endParaRPr lang="en-US" dirty="0"/>
          </a:p>
        </p:txBody>
      </p:sp>
      <p:pic>
        <p:nvPicPr>
          <p:cNvPr id="3" name="Picture 2" descr="gg5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56"/>
            <a:ext cx="4788943" cy="4788943"/>
          </a:xfrm>
          <a:prstGeom prst="rect">
            <a:avLst/>
          </a:prstGeom>
        </p:spPr>
      </p:pic>
      <p:pic>
        <p:nvPicPr>
          <p:cNvPr id="6" name="Picture 5" descr="gg5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81" y="1840457"/>
            <a:ext cx="4657149" cy="46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1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zh-CN" altLang="zh-CN" dirty="0"/>
              <a:t>3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π</a:t>
            </a:r>
            <a:r>
              <a:rPr lang="en-US" altLang="zh-CN" baseline="-25000" dirty="0"/>
              <a:t>1</a:t>
            </a:r>
            <a:r>
              <a:rPr lang="en-US" dirty="0"/>
              <a:t> =</a:t>
            </a:r>
            <a:r>
              <a:rPr lang="zh-CN" altLang="en-US" dirty="0"/>
              <a:t> </a:t>
            </a:r>
            <a:r>
              <a:rPr lang="en-US" altLang="zh-CN" dirty="0"/>
              <a:t>0.9,</a:t>
            </a:r>
            <a:r>
              <a:rPr lang="zh-CN" altLang="en-US" dirty="0"/>
              <a:t> </a:t>
            </a:r>
            <a:r>
              <a:rPr lang="en-US" dirty="0"/>
              <a:t> π</a:t>
            </a:r>
            <a:r>
              <a:rPr lang="en-US" altLang="zh-CN" baseline="-25000" dirty="0"/>
              <a:t>2</a:t>
            </a:r>
            <a:r>
              <a:rPr lang="zh-CN" altLang="en-US" baseline="-25000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baseline="-25000" dirty="0"/>
              <a:t> </a:t>
            </a:r>
            <a:endParaRPr lang="en-US" dirty="0"/>
          </a:p>
        </p:txBody>
      </p:sp>
      <p:pic>
        <p:nvPicPr>
          <p:cNvPr id="6" name="Picture 5" descr="gg5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2" y="1950884"/>
            <a:ext cx="4678516" cy="4678516"/>
          </a:xfrm>
          <a:prstGeom prst="rect">
            <a:avLst/>
          </a:prstGeom>
        </p:spPr>
      </p:pic>
      <p:pic>
        <p:nvPicPr>
          <p:cNvPr id="7" name="Picture 6" descr="gg2.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" y="1950884"/>
            <a:ext cx="4678516" cy="46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Identify the subset of genes driving each orthogonal signature of EH.</a:t>
            </a:r>
          </a:p>
          <a:p>
            <a:pPr lvl="1"/>
            <a:r>
              <a:rPr lang="en-US" dirty="0" smtClean="0"/>
              <a:t>Apply a significance analysis of associations between genes and the EH signatures on the residual matrix.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240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223"/>
              </p:ext>
            </p:extLst>
          </p:nvPr>
        </p:nvGraphicFramePr>
        <p:xfrm>
          <a:off x="1159680" y="2411000"/>
          <a:ext cx="6663571" cy="2282163"/>
        </p:xfrm>
        <a:graphic>
          <a:graphicData uri="http://schemas.openxmlformats.org/drawingml/2006/table">
            <a:tbl>
              <a:tblPr/>
              <a:tblGrid>
                <a:gridCol w="571163"/>
                <a:gridCol w="1925032"/>
                <a:gridCol w="994247"/>
                <a:gridCol w="973092"/>
                <a:gridCol w="1057710"/>
                <a:gridCol w="1142327"/>
              </a:tblGrid>
              <a:tr h="2679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batch vector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surrogate variable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21.39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53.52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2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96363"/>
              </p:ext>
            </p:extLst>
          </p:nvPr>
        </p:nvGraphicFramePr>
        <p:xfrm>
          <a:off x="457200" y="2466211"/>
          <a:ext cx="8229600" cy="1774328"/>
        </p:xfrm>
        <a:graphic>
          <a:graphicData uri="http://schemas.openxmlformats.org/drawingml/2006/table">
            <a:tbl>
              <a:tblPr/>
              <a:tblGrid>
                <a:gridCol w="420833"/>
                <a:gridCol w="1734102"/>
                <a:gridCol w="1769952"/>
                <a:gridCol w="1587638"/>
                <a:gridCol w="1306286"/>
                <a:gridCol w="1410789"/>
              </a:tblGrid>
              <a:tr h="451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residual 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26.62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56583"/>
              </p:ext>
            </p:extLst>
          </p:nvPr>
        </p:nvGraphicFramePr>
        <p:xfrm>
          <a:off x="699491" y="2392593"/>
          <a:ext cx="7528728" cy="2374191"/>
        </p:xfrm>
        <a:graphic>
          <a:graphicData uri="http://schemas.openxmlformats.org/drawingml/2006/table">
            <a:tbl>
              <a:tblPr/>
              <a:tblGrid>
                <a:gridCol w="497006"/>
                <a:gridCol w="1822358"/>
                <a:gridCol w="1624256"/>
                <a:gridCol w="1099433"/>
                <a:gridCol w="1195036"/>
                <a:gridCol w="1290639"/>
              </a:tblGrid>
              <a:tr h="4581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 &amp; 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affected by batch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Noise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0.1, π2 = 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42.02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57.08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0.5, π2 = 0.5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48.78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π1 = 0.9, π2 = 0.1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71.57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57.82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53.12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88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3: For each subset of genes, build a surrogate variable based on the full EH signature of that subset in the original expression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41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Include all significant surrogate variables as covariates in subsequent regression analysis.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879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n-US" altLang="zh-CN" dirty="0" smtClean="0"/>
              <a:t>Class </a:t>
            </a:r>
            <a:r>
              <a:rPr lang="en-US" altLang="zh-CN" dirty="0"/>
              <a:t>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1</a:t>
            </a:r>
            <a:r>
              <a:rPr lang="en-US" altLang="zh-CN" baseline="-25000" dirty="0"/>
              <a:t>n12</a:t>
            </a:r>
            <a:r>
              <a:rPr lang="en-US" altLang="zh-CN" dirty="0"/>
              <a:t>, 0</a:t>
            </a:r>
            <a:r>
              <a:rPr lang="en-US" altLang="zh-CN" baseline="-25000" dirty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 </a:t>
            </a:r>
            <a:r>
              <a:rPr lang="en-US" altLang="zh-CN" dirty="0"/>
              <a:t>Vector: </a:t>
            </a:r>
            <a:r>
              <a:rPr lang="en-US" altLang="zh-CN" dirty="0" err="1" smtClean="0"/>
              <a:t>bv</a:t>
            </a:r>
            <a:r>
              <a:rPr lang="en-US" altLang="zh-CN" dirty="0" smtClean="0"/>
              <a:t> </a:t>
            </a:r>
            <a:r>
              <a:rPr lang="en-US" altLang="zh-CN" dirty="0"/>
              <a:t>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r>
              <a:rPr lang="en-US" altLang="zh-CN" sz="2200" dirty="0" smtClean="0"/>
              <a:t>Note:</a:t>
            </a:r>
            <a:r>
              <a:rPr lang="zh-CN" altLang="en-US" sz="2200" dirty="0" smtClean="0"/>
              <a:t> </a:t>
            </a:r>
            <a:r>
              <a:rPr lang="en-US" altLang="zh-CN" sz="2400" dirty="0" smtClean="0"/>
              <a:t>n11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400" dirty="0" smtClean="0"/>
              <a:t>π</a:t>
            </a:r>
            <a:r>
              <a:rPr lang="en-US" altLang="zh-CN" sz="2400" baseline="-25000" dirty="0" smtClean="0"/>
              <a:t>1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40,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n11;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n21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l-GR" sz="2000" dirty="0" smtClean="0"/>
              <a:t>π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40,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n21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33571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zh-CN" dirty="0" smtClean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/>
              <a:t> </a:t>
            </a:r>
            <a:r>
              <a:rPr lang="zh-CN" altLang="en-US" dirty="0" smtClean="0"/>
              <a:t>=</a:t>
            </a:r>
            <a:r>
              <a:rPr lang="en-US" altLang="zh-CN" dirty="0" smtClean="0"/>
              <a:t> 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III: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≠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≠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genes for effects 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and batch.</a:t>
            </a:r>
          </a:p>
          <a:p>
            <a:pPr lvl="1"/>
            <a:r>
              <a:rPr lang="en-US" altLang="zh-CN" dirty="0" smtClean="0"/>
              <a:t>Type 1: 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2: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 s2: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3: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Type 4: Gene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+ 1–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size of four types 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en-US" altLang="zh-CN" dirty="0"/>
              <a:t> </a:t>
            </a:r>
            <a:r>
              <a:rPr lang="en-US" altLang="zh-CN" dirty="0" smtClean="0"/>
              <a:t>20,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en-US" altLang="zh-CN" dirty="0"/>
              <a:t>40% 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 smtClean="0"/>
              <a:t>20%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zh-CN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en-US" altLang="zh-CN" dirty="0"/>
              <a:t>40% genes are random noise.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4894</TotalTime>
  <Words>1359</Words>
  <Application>Microsoft Macintosh PowerPoint</Application>
  <PresentationFormat>On-screen Show (4:3)</PresentationFormat>
  <Paragraphs>208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Angle Analysis for SVA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Design of Simulation</vt:lpstr>
      <vt:lpstr>Design of Simulation</vt:lpstr>
      <vt:lpstr>Design of Simulation</vt:lpstr>
      <vt:lpstr>Location and Scale Batch Effect Model</vt:lpstr>
      <vt:lpstr>Design of Simulation</vt:lpstr>
      <vt:lpstr>Summary of Simulation:  Additive Batch Effect</vt:lpstr>
      <vt:lpstr>Summary of Simulation: Multiplicative Batch Effect</vt:lpstr>
      <vt:lpstr>Angle Analysis: Y vs BV</vt:lpstr>
      <vt:lpstr>Angle Analysis: Y vs BV</vt:lpstr>
      <vt:lpstr>Angle Analysis: SVA vs BV</vt:lpstr>
      <vt:lpstr>Comment: SVA vs BV</vt:lpstr>
      <vt:lpstr>Angle Analysis: PC1 vs BV</vt:lpstr>
      <vt:lpstr>Angle Analysis: PC1 vs BV (no noise In theory)</vt:lpstr>
      <vt:lpstr>Angle Analysis: PC1 vs BV(simulation) </vt:lpstr>
      <vt:lpstr>Comments: PC1 vs  BV</vt:lpstr>
      <vt:lpstr>Angle Analysis: SV and PC1</vt:lpstr>
      <vt:lpstr>Angle Analysis: SV and PC1</vt:lpstr>
      <vt:lpstr>Comparing SV and PC1</vt:lpstr>
      <vt:lpstr>Angle Analysis: PC1 and X</vt:lpstr>
      <vt:lpstr>Angle Analysis: PC1 vs X (Without Noise In Theory)</vt:lpstr>
      <vt:lpstr>Angle Analysis: PC1 vs X (Without Noise In Theory)</vt:lpstr>
      <vt:lpstr>Angle Analysis: PC1 vs X (In Simulation)</vt:lpstr>
      <vt:lpstr>Comment: PC1 vs X</vt:lpstr>
      <vt:lpstr>More details</vt:lpstr>
      <vt:lpstr>Eg1. π1 = 0.1,  π2 = 0.9 </vt:lpstr>
      <vt:lpstr>Eg1. π1 = 0.1,  π2 = 0.9 </vt:lpstr>
      <vt:lpstr>Eg1. π1 = 0.1,  π2 = 0.9 </vt:lpstr>
      <vt:lpstr>Eg2. π1 = 0.5,  π2 = 0.5 </vt:lpstr>
      <vt:lpstr>Eg2. π1 = 0.5,  π2 = 0.5 </vt:lpstr>
      <vt:lpstr>Eg2. π1 = 0.5,  π2 = 0.5 </vt:lpstr>
      <vt:lpstr>Eg3. π1 = 0.9,  π2 = 0.1</vt:lpstr>
      <vt:lpstr>Eg3. π1 = 0.9,  π2 = 0.1 </vt:lpstr>
      <vt:lpstr>Eg3. π1 = 0.9,  π2 = 0.1 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 Analysis for SVA</dc:title>
  <dc:creator>Meilei Jiang</dc:creator>
  <cp:lastModifiedBy>Meilei Jiang</cp:lastModifiedBy>
  <cp:revision>41</cp:revision>
  <dcterms:created xsi:type="dcterms:W3CDTF">2015-09-30T03:10:22Z</dcterms:created>
  <dcterms:modified xsi:type="dcterms:W3CDTF">2015-10-29T05:39:48Z</dcterms:modified>
</cp:coreProperties>
</file>